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4"/>
  </p:notesMasterIdLst>
  <p:handoutMasterIdLst>
    <p:handoutMasterId r:id="rId5"/>
  </p:handoutMasterIdLst>
  <p:sldIdLst>
    <p:sldId id="275" r:id="rId2"/>
    <p:sldId id="274" r:id="rId3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 userDrawn="1">
          <p15:clr>
            <a:srgbClr val="A4A3A4"/>
          </p15:clr>
        </p15:guide>
        <p15:guide id="2" orient="horz" pos="2784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D8C"/>
    <a:srgbClr val="1A305C"/>
    <a:srgbClr val="3F765F"/>
    <a:srgbClr val="367058"/>
    <a:srgbClr val="1B4935"/>
    <a:srgbClr val="679B9B"/>
    <a:srgbClr val="25654A"/>
    <a:srgbClr val="E6E6E6"/>
    <a:srgbClr val="F38571"/>
    <a:srgbClr val="FF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3725" autoAdjust="0"/>
  </p:normalViewPr>
  <p:slideViewPr>
    <p:cSldViewPr snapToGrid="0" showGuides="1">
      <p:cViewPr>
        <p:scale>
          <a:sx n="87" d="100"/>
          <a:sy n="87" d="100"/>
        </p:scale>
        <p:origin x="1018" y="77"/>
      </p:cViewPr>
      <p:guideLst>
        <p:guide orient="horz" pos="2088"/>
        <p:guide orient="horz" pos="2784"/>
        <p:guide orient="horz" pos="576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68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B51015-12CA-4649-B47F-D3EB5E1095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111F2F-D8BA-4A13-91FC-3878C75727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68B7C-E4CD-4872-B084-44133F808FCE}" type="datetimeFigureOut">
              <a:rPr lang="en-US" smtClean="0"/>
              <a:t>11/11/2023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8FD67D-A60A-4914-89F3-9FC43EF547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642D8-EDCF-4A15-A29F-1B065ECC2E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E8E42-E7C5-4B24-8575-74A765CA0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330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3D5BD-E30B-48AB-B24F-3878C333D518}" type="datetimeFigureOut">
              <a:rPr lang="en-US" smtClean="0"/>
              <a:t>11/11/2023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1A707-0A4C-444E-BBAC-8F56E4534D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9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1A707-0A4C-444E-BBAC-8F56E4534D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7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023C27-C474-480F-BC7F-9C1AAFCAD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0058400" cy="331927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8A0F1A-22FB-45FF-80D6-4FE63A63EE04}"/>
              </a:ext>
            </a:extLst>
          </p:cNvPr>
          <p:cNvSpPr/>
          <p:nvPr userDrawn="1"/>
        </p:nvSpPr>
        <p:spPr>
          <a:xfrm>
            <a:off x="9600" y="3319272"/>
            <a:ext cx="10048800" cy="44504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12" name="Content Placeholder 14">
            <a:extLst>
              <a:ext uri="{FF2B5EF4-FFF2-40B4-BE49-F238E27FC236}">
                <a16:creationId xmlns:a16="http://schemas.microsoft.com/office/drawing/2014/main" id="{0D990D0E-21A8-4155-B955-886A21DE182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8600" y="3575304"/>
            <a:ext cx="2893612" cy="404672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Title Here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86030C3-0988-4616-B1A6-DC729760D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4087368"/>
            <a:ext cx="2893612" cy="339111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0BD0440-9D47-4C93-95F9-EFC0FCF1C6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038" y="5183368"/>
            <a:ext cx="2889504" cy="1251856"/>
          </a:xfrm>
        </p:spPr>
        <p:txBody>
          <a:bodyPr vert="horz"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EDIT TEXT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62D81F5-56E3-4D39-96F6-6C09DF4C28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25038" y="6530864"/>
            <a:ext cx="2889504" cy="453005"/>
          </a:xfrm>
        </p:spPr>
        <p:txBody>
          <a:bodyPr vert="horz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3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 noProof="0" dirty="0"/>
              <a:t>CLICK TO EDIT TEXT</a:t>
            </a:r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6A973B95-8AB3-4E60-8A20-AB12D6D0E54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038" y="3575304"/>
            <a:ext cx="2893612" cy="404672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Title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569348C-F945-4CEC-9698-686F8ABC8B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7038" y="4087368"/>
            <a:ext cx="2893612" cy="174165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91401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023C27-C474-480F-BC7F-9C1AAFCAD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52801" y="0"/>
            <a:ext cx="6705600" cy="44196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8A0F1A-22FB-45FF-80D6-4FE63A63EE04}"/>
              </a:ext>
            </a:extLst>
          </p:cNvPr>
          <p:cNvSpPr/>
          <p:nvPr userDrawn="1"/>
        </p:nvSpPr>
        <p:spPr>
          <a:xfrm>
            <a:off x="9600" y="0"/>
            <a:ext cx="3343200" cy="7769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1E5D2-6D16-41B9-8D95-C3831084A5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038" y="5183368"/>
            <a:ext cx="2889504" cy="1251856"/>
          </a:xfrm>
        </p:spPr>
        <p:txBody>
          <a:bodyPr vert="horz"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/>
              <a:t>EDIT TEXT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1E1772A-8C1A-43F8-A297-A2A1C4961A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25038" y="6530864"/>
            <a:ext cx="2889504" cy="453005"/>
          </a:xfrm>
        </p:spPr>
        <p:txBody>
          <a:bodyPr vert="horz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3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 noProof="0" dirty="0"/>
              <a:t>CLICK TO EDIT 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492751-E9EF-463C-8C1E-1AA3A9B1D816}"/>
              </a:ext>
            </a:extLst>
          </p:cNvPr>
          <p:cNvSpPr/>
          <p:nvPr userDrawn="1"/>
        </p:nvSpPr>
        <p:spPr>
          <a:xfrm>
            <a:off x="3355200" y="3886200"/>
            <a:ext cx="3348000" cy="388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E6FA2C89-4818-4619-8F8B-31E5505EAF7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038" y="4713695"/>
            <a:ext cx="2893612" cy="404672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Title Here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67651986-01F3-4697-A0D4-31F6A10983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7038" y="5216093"/>
            <a:ext cx="2893612" cy="174165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Content Placeholder 14">
            <a:extLst>
              <a:ext uri="{FF2B5EF4-FFF2-40B4-BE49-F238E27FC236}">
                <a16:creationId xmlns:a16="http://schemas.microsoft.com/office/drawing/2014/main" id="{0D990D0E-21A8-4155-B955-886A21DE182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8600" y="1530776"/>
            <a:ext cx="2893612" cy="404672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Title Here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86030C3-0988-4616-B1A6-DC729760D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2044385"/>
            <a:ext cx="2893612" cy="480709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74006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4B57A7-3A86-45DA-B5CA-AC7A481E3274}"/>
              </a:ext>
            </a:extLst>
          </p:cNvPr>
          <p:cNvSpPr/>
          <p:nvPr userDrawn="1"/>
        </p:nvSpPr>
        <p:spPr>
          <a:xfrm>
            <a:off x="0" y="0"/>
            <a:ext cx="3355974" cy="444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3BCA9-2C74-4567-9FB2-2CE1AC28A6EC}"/>
              </a:ext>
            </a:extLst>
          </p:cNvPr>
          <p:cNvSpPr/>
          <p:nvPr userDrawn="1"/>
        </p:nvSpPr>
        <p:spPr>
          <a:xfrm>
            <a:off x="6702425" y="0"/>
            <a:ext cx="3355975" cy="444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86D9E3AF-002F-496A-AE6E-5675F64592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5975" y="-1"/>
            <a:ext cx="3348000" cy="33006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86E48971-37C3-4BED-A53F-BBE4AE0A58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43322"/>
            <a:ext cx="3348000" cy="332907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E35617C7-C13A-4F76-8C0C-AF5E38C622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10400" y="4443322"/>
            <a:ext cx="3348000" cy="332907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DB83E81-869F-4BAD-AEC6-B87F2B879A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848535"/>
            <a:ext cx="2864802" cy="3505751"/>
          </a:xfrm>
        </p:spPr>
        <p:txBody>
          <a:bodyPr lIns="9144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6A9BD8AF-34CA-4F04-9A17-B45F6EB3A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1400" y="3554730"/>
            <a:ext cx="2895599" cy="3989070"/>
          </a:xfrm>
        </p:spPr>
        <p:txBody>
          <a:bodyPr lIns="0" anchor="ctr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2390D74A-03BA-4C31-B59B-57CCDAF885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31152" y="228600"/>
            <a:ext cx="2898329" cy="530895"/>
          </a:xfrm>
        </p:spPr>
        <p:txBody>
          <a:bodyPr lIns="91440" anchor="t"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 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50BE2EB5-0041-4D2D-A6AE-4DE92FEED8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31151" y="848535"/>
            <a:ext cx="2898647" cy="3505751"/>
          </a:xfrm>
        </p:spPr>
        <p:txBody>
          <a:bodyPr lIns="91440">
            <a:normAutofit/>
          </a:bodyPr>
          <a:lstStyle>
            <a:lvl1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D4C849E-DCC1-4757-BBBF-C69B4CD0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2804477" cy="475315"/>
          </a:xfrm>
        </p:spPr>
        <p:txBody>
          <a:bodyPr vert="horz" lIns="0" tIns="45720" rIns="91440" bIns="45720" rtlCol="0" anchor="t">
            <a:noAutofit/>
          </a:bodyPr>
          <a:lstStyle>
            <a:lvl1pPr>
              <a:defRPr lang="en-US" sz="2400" b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00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7DA993-9462-4064-B89B-BCEF27D4DACC}"/>
              </a:ext>
            </a:extLst>
          </p:cNvPr>
          <p:cNvSpPr/>
          <p:nvPr userDrawn="1"/>
        </p:nvSpPr>
        <p:spPr>
          <a:xfrm>
            <a:off x="6704476" y="3331758"/>
            <a:ext cx="3343200" cy="44406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931403-AA2F-415D-BC4C-E1168B62C473}"/>
              </a:ext>
            </a:extLst>
          </p:cNvPr>
          <p:cNvSpPr/>
          <p:nvPr userDrawn="1"/>
        </p:nvSpPr>
        <p:spPr>
          <a:xfrm>
            <a:off x="-318" y="3329078"/>
            <a:ext cx="3343200" cy="44406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86D9E3AF-002F-496A-AE6E-5675F64592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5975" y="4471779"/>
            <a:ext cx="3348000" cy="33006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86E48971-37C3-4BED-A53F-BBE4AE0A58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340"/>
            <a:ext cx="3342882" cy="332907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E35617C7-C13A-4F76-8C0C-AF5E38C622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03975" y="0"/>
            <a:ext cx="3354425" cy="332907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DB83E81-869F-4BAD-AEC6-B87F2B879A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410389"/>
            <a:ext cx="2804477" cy="3114839"/>
          </a:xfrm>
        </p:spPr>
        <p:txBody>
          <a:bodyPr lIns="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998F7F43-9F0A-4A12-909E-A0A45D512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7760" y="237735"/>
            <a:ext cx="2895600" cy="720005"/>
          </a:xfrm>
        </p:spPr>
        <p:txBody>
          <a:bodyPr lIns="0" anchor="t">
            <a:no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 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5331389-512C-445A-AAE9-512161E810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7442" y="653143"/>
            <a:ext cx="2895600" cy="3473689"/>
          </a:xfrm>
        </p:spPr>
        <p:txBody>
          <a:bodyPr lIns="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7F65966-649A-4014-AAD1-3121592E2E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2615" y="4350709"/>
            <a:ext cx="2887103" cy="311483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9F801B-9725-432B-9CE8-6F353446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86200"/>
            <a:ext cx="2804477" cy="475315"/>
          </a:xfrm>
        </p:spPr>
        <p:txBody>
          <a:bodyPr vert="horz" lIns="0" tIns="45720" rIns="91440" bIns="45720" rtlCol="0" anchor="t">
            <a:noAutofit/>
          </a:bodyPr>
          <a:lstStyle>
            <a:lvl1pPr>
              <a:defRPr lang="en-US" sz="2400" b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98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8615E1-5D6D-48CF-AD07-8B84FA4F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9601199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7D790-2770-4A00-BC9B-FA42651B6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599" y="2363788"/>
            <a:ext cx="9601199" cy="51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9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2" r:id="rId3"/>
    <p:sldLayoutId id="214748369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112" userDrawn="1">
          <p15:clr>
            <a:srgbClr val="F26B43"/>
          </p15:clr>
        </p15:guide>
        <p15:guide id="3" pos="4224" userDrawn="1">
          <p15:clr>
            <a:srgbClr val="F26B43"/>
          </p15:clr>
        </p15:guide>
        <p15:guide id="4" pos="144" userDrawn="1">
          <p15:clr>
            <a:srgbClr val="5ACBF0"/>
          </p15:clr>
        </p15:guide>
        <p15:guide id="6" pos="6192" userDrawn="1">
          <p15:clr>
            <a:srgbClr val="5ACBF0"/>
          </p15:clr>
        </p15:guide>
        <p15:guide id="8" orient="horz" pos="144" userDrawn="1">
          <p15:clr>
            <a:srgbClr val="5ACBF0"/>
          </p15:clr>
        </p15:guide>
        <p15:guide id="9" orient="horz" pos="4752" userDrawn="1">
          <p15:clr>
            <a:srgbClr val="5ACBF0"/>
          </p15:clr>
        </p15:guide>
        <p15:guide id="10" pos="1968" userDrawn="1">
          <p15:clr>
            <a:srgbClr val="5ACBF0"/>
          </p15:clr>
        </p15:guide>
        <p15:guide id="11" pos="2256" userDrawn="1">
          <p15:clr>
            <a:srgbClr val="5ACBF0"/>
          </p15:clr>
        </p15:guide>
        <p15:guide id="12" pos="4080" userDrawn="1">
          <p15:clr>
            <a:srgbClr val="5ACBF0"/>
          </p15:clr>
        </p15:guide>
        <p15:guide id="13" pos="4368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eople/Acaoh/100067690963483/?mibextid=ZbWKw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0A808-7F12-4113-98A3-D227177B9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25037" y="4722517"/>
            <a:ext cx="2889504" cy="966106"/>
          </a:xfrm>
        </p:spPr>
        <p:txBody>
          <a:bodyPr/>
          <a:lstStyle/>
          <a:p>
            <a:r>
              <a:rPr lang="en-US" sz="3200" dirty="0"/>
              <a:t>ACAOH</a:t>
            </a:r>
            <a:br>
              <a:rPr lang="en-US" sz="1400" dirty="0"/>
            </a:br>
            <a:r>
              <a:rPr lang="fr-CA" sz="14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Numéro de Corporations Canada : 4046552</a:t>
            </a:r>
            <a:br>
              <a:rPr lang="en-CA" sz="1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F6AA6-65E7-4E7A-B550-6220A6167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66375" y="6998678"/>
            <a:ext cx="2889504" cy="580292"/>
          </a:xfrm>
        </p:spPr>
        <p:txBody>
          <a:bodyPr>
            <a:noAutofit/>
          </a:bodyPr>
          <a:lstStyle/>
          <a:p>
            <a:r>
              <a:rPr lang="fr-CA" sz="1100" i="1" dirty="0">
                <a:solidFill>
                  <a:srgbClr val="FFFF00"/>
                </a:solidFill>
                <a:latin typeface="Söhne"/>
              </a:rPr>
              <a:t>Ensemble pour un impact positif dans nos communautés</a:t>
            </a:r>
          </a:p>
        </p:txBody>
      </p:sp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7BD14B25-FFA5-4B8F-896A-1D6AD5C15A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25244" b="25244"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550C0-A744-4D4E-B2C1-59093218801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sz="2000" b="1" dirty="0"/>
              <a:t>Mandat de l’ACAOH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61503-6CC8-46FC-A387-705D37A0F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8263" y="4087368"/>
            <a:ext cx="3068514" cy="3391118"/>
          </a:xfrm>
        </p:spPr>
        <p:txBody>
          <a:bodyPr>
            <a:normAutofit/>
          </a:bodyPr>
          <a:lstStyle/>
          <a:p>
            <a:pPr marL="457200" indent="-4572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b="0" i="0" dirty="0">
                <a:effectLst/>
                <a:latin typeface="Söhne"/>
              </a:rPr>
              <a:t>Unir et mobiliser la communauté au</a:t>
            </a:r>
            <a:r>
              <a:rPr lang="fr-FR" sz="1050" dirty="0">
                <a:latin typeface="Söhne"/>
              </a:rPr>
              <a:t>tour </a:t>
            </a:r>
            <a:r>
              <a:rPr lang="fr-FR" sz="1050" b="0" i="0" dirty="0">
                <a:effectLst/>
                <a:latin typeface="Söhne"/>
              </a:rPr>
              <a:t>de l'ACAOH </a:t>
            </a:r>
          </a:p>
          <a:p>
            <a:pPr marL="457200" indent="-4572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b="0" i="0" dirty="0">
                <a:effectLst/>
                <a:latin typeface="Söhne"/>
              </a:rPr>
              <a:t>Garantir la continuité de l'enseignement de </a:t>
            </a:r>
            <a:r>
              <a:rPr lang="fr-FR" sz="1050" b="0" i="0" dirty="0" err="1">
                <a:effectLst/>
                <a:latin typeface="Söhne"/>
              </a:rPr>
              <a:t>Tamaziɣt</a:t>
            </a:r>
            <a:endParaRPr lang="fr-FR" sz="1050" b="0" i="0" dirty="0">
              <a:effectLst/>
              <a:latin typeface="Söhne"/>
            </a:endParaRPr>
          </a:p>
          <a:p>
            <a:pPr marL="457200" indent="-4572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b="0" i="0" dirty="0">
                <a:effectLst/>
                <a:latin typeface="Söhne"/>
              </a:rPr>
              <a:t> Favoriser la dynamique sociale et culturelle </a:t>
            </a:r>
          </a:p>
          <a:p>
            <a:pPr marL="457200" indent="-4572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b="0" i="0" dirty="0">
                <a:effectLst/>
                <a:latin typeface="Söhne"/>
              </a:rPr>
              <a:t>Consolider les liens de solidarité au sein de la communauté </a:t>
            </a:r>
          </a:p>
          <a:p>
            <a:pPr marL="457200" indent="-4572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b="0" i="0" dirty="0">
                <a:effectLst/>
                <a:latin typeface="Söhne"/>
              </a:rPr>
              <a:t>Établir des réseaux intercommunautaires</a:t>
            </a:r>
          </a:p>
          <a:p>
            <a:pPr marL="457200" indent="-4572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b="0" i="0" dirty="0">
                <a:effectLst/>
                <a:latin typeface="Söhne"/>
              </a:rPr>
              <a:t> Accroître la visibilité, l'image et les compétences de la communauté</a:t>
            </a:r>
            <a:endParaRPr lang="fr-FR" sz="1050" b="0" i="0" u="none" strike="noStrike" dirty="0">
              <a:effectLst/>
              <a:latin typeface="Calibri" panose="020F0502020204030204" pitchFamily="34" charset="0"/>
            </a:endParaRP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28E4C3E5-39D0-4E73-92D1-37B7D32F08A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CA" dirty="0"/>
              <a:t>Contactez-nous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047EA2A-40A4-486B-B8C9-03B7FB0077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7038" y="4087368"/>
            <a:ext cx="2893612" cy="1601255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756 rue Lafrance </a:t>
            </a:r>
          </a:p>
          <a:p>
            <a:r>
              <a:rPr lang="en-CA" dirty="0"/>
              <a:t>Gatineau QC J8R 3P5</a:t>
            </a:r>
          </a:p>
          <a:p>
            <a:r>
              <a:rPr lang="en-CA" dirty="0"/>
              <a:t>Canada</a:t>
            </a:r>
            <a:r>
              <a:rPr lang="en-US" dirty="0"/>
              <a:t>​</a:t>
            </a:r>
          </a:p>
          <a:p>
            <a:r>
              <a:rPr lang="en-US" dirty="0"/>
              <a:t>613-252-4135</a:t>
            </a:r>
          </a:p>
          <a:p>
            <a:r>
              <a:rPr lang="en-US" dirty="0"/>
              <a:t>assocacaoh@gmail.com</a:t>
            </a:r>
          </a:p>
          <a:p>
            <a:r>
              <a:rPr lang="en-CA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Acaoh</a:t>
            </a:r>
            <a:r>
              <a:rPr lang="en-CA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Ottawa ON | Facebook</a:t>
            </a:r>
            <a:endParaRPr lang="en-US" dirty="0"/>
          </a:p>
          <a:p>
            <a:r>
              <a:rPr lang="en-US" dirty="0"/>
              <a:t>​acaoh.ca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8" name="Picture Placeholder 16">
            <a:extLst>
              <a:ext uri="{FF2B5EF4-FFF2-40B4-BE49-F238E27FC236}">
                <a16:creationId xmlns:a16="http://schemas.microsoft.com/office/drawing/2014/main" id="{56A4B0FF-F042-47B0-871D-4A36B7293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11" b="711"/>
          <a:stretch/>
        </p:blipFill>
        <p:spPr>
          <a:xfrm>
            <a:off x="7850128" y="3581157"/>
            <a:ext cx="881063" cy="8794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C171F57-DB97-B653-7E5C-029DE19E356D}"/>
              </a:ext>
            </a:extLst>
          </p:cNvPr>
          <p:cNvSpPr txBox="1">
            <a:spLocks/>
          </p:cNvSpPr>
          <p:nvPr/>
        </p:nvSpPr>
        <p:spPr>
          <a:xfrm>
            <a:off x="6947451" y="5820505"/>
            <a:ext cx="2893612" cy="1827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A" sz="1200" dirty="0"/>
              <a:t>En quelques chiffres</a:t>
            </a:r>
          </a:p>
          <a:p>
            <a:pPr algn="l"/>
            <a:endParaRPr lang="fr-CA" sz="1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CA" sz="1200" dirty="0"/>
              <a:t>23 ans d’existence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CA" sz="1200" dirty="0"/>
              <a:t>Plus, de 200 élèves ont bénéficié de l’enseignement de la langue Kabyle/Tamazight à Ottawa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CA" sz="1200" dirty="0"/>
              <a:t>400 membres actifs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CA" sz="1200" dirty="0"/>
              <a:t>Plus, de 1200 familles dans la région</a:t>
            </a:r>
            <a:br>
              <a:rPr lang="fr-CA" sz="1400" dirty="0"/>
            </a:b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34688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85">
            <a:extLst>
              <a:ext uri="{FF2B5EF4-FFF2-40B4-BE49-F238E27FC236}">
                <a16:creationId xmlns:a16="http://schemas.microsoft.com/office/drawing/2014/main" id="{FD30442A-A1AE-4FD1-B045-22F09C71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Notre vision</a:t>
            </a:r>
            <a:br>
              <a:rPr lang="en-US" dirty="0"/>
            </a:br>
            <a:endParaRPr lang="en-US" dirty="0"/>
          </a:p>
        </p:txBody>
      </p:sp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3A866D61-5A53-48A0-9828-C82CDA027DC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6412" r="16412"/>
          <a:stretch/>
        </p:blipFill>
        <p:spPr/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B16388D3-BE48-44F4-A6D7-DDF229373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55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CA" sz="1900" dirty="0">
                <a:effectLst/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CA" sz="1900" dirty="0">
              <a:effectLst/>
              <a:latin typeface="Söhn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CA" sz="1900" dirty="0">
                <a:effectLst/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Notre vision repose sur la création d'un sentiment d'appartenance et d'inclusion, encourageant l'échange d'expériences, la quête de connaissances et le renforcement de liens au sein d'une communauté diversifiée. À travers diverses initiatives, l’ACAOH fournit une assistance concrète aux nouveaux arrivants pour surmonter les défis de leur installation au Canada. Notre objectif premier est de contribuer à l'intégration d'une communauté grandissante, forte et prospère, tout en enrichissant le tissu multiculturel du pays par le biais d'événements éducatifs et culturels organisés par et pour nos membres.</a:t>
            </a:r>
            <a:endParaRPr lang="en-CA" sz="1900" dirty="0">
              <a:effectLst/>
              <a:latin typeface="Söhn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CA" sz="1900" dirty="0">
                <a:effectLst/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CA" sz="1900" dirty="0">
              <a:effectLst/>
              <a:latin typeface="Söhn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r-CA" sz="1900" dirty="0">
                <a:effectLst/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De plus, nous œuvrons activement à la promotion de la culture kabyle/</a:t>
            </a:r>
            <a:r>
              <a:rPr lang="fr-CA" sz="1900" dirty="0"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CA" sz="1900" dirty="0">
                <a:effectLst/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mazighe auprès de tous les Canadiens en célébrant ses traditions, sa culture et en proposant des cours de langue autochtone kabyle/amazighe au sein du conseil scolaire de l'OCDSB, dans le cadre du programme des langues internationales.</a:t>
            </a:r>
            <a:endParaRPr lang="en-CA" sz="1900" dirty="0">
              <a:effectLst/>
              <a:latin typeface="Söhn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4508FAD-2D2E-458D-B98F-3AB625F327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CA" sz="2000" dirty="0"/>
              <a:t>Notre implication dans la société d’</a:t>
            </a:r>
            <a:r>
              <a:rPr lang="fr-CA" sz="2000" dirty="0" err="1"/>
              <a:t>acceuil</a:t>
            </a:r>
            <a:endParaRPr lang="fr-CA" sz="2000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D12705-AB70-40E3-A13F-B36B09C895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7442" y="1019908"/>
            <a:ext cx="2895600" cy="3106924"/>
          </a:xfrm>
        </p:spPr>
        <p:txBody>
          <a:bodyPr>
            <a:normAutofit fontScale="85000"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fr-FR" b="0" i="0" dirty="0">
                <a:solidFill>
                  <a:srgbClr val="374151"/>
                </a:solidFill>
                <a:effectLst/>
                <a:latin typeface="Söhne"/>
              </a:rPr>
              <a:t>Organisation d'événements culturels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374151"/>
                </a:solidFill>
                <a:effectLst/>
                <a:latin typeface="Söhne"/>
              </a:rPr>
              <a:t> Organisation de conférences scientifiques et littéraires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374151"/>
                </a:solidFill>
                <a:effectLst/>
                <a:latin typeface="Söhne"/>
              </a:rPr>
              <a:t>Participation aux festivals et rencontres culturelles organisés par les villes d'Ottawa et Gatineau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374151"/>
                </a:solidFill>
                <a:effectLst/>
                <a:latin typeface="Söhne"/>
              </a:rPr>
              <a:t>Soutien à l'école de Kabyle/Tamazight en collaboration avec le conseil scolaire OCDSB pour l'enseignement de la langue kabyle/amazighe dans le cadre du programme des langues internationale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74151"/>
                </a:solidFill>
                <a:latin typeface="Söhne"/>
              </a:rPr>
              <a:t>Soutien aux nouveaux arrivants dans le cadre de l’immigration ou d’études.</a:t>
            </a:r>
            <a:endParaRPr lang="fr-CA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F4B8A9C-45CD-4CD3-9835-7B75C8E7DF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12214" r="12214"/>
          <a:stretch/>
        </p:blipFill>
        <p:spPr>
          <a:xfrm>
            <a:off x="6703975" y="0"/>
            <a:ext cx="3354425" cy="3329078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C64EB9-E6EA-45AD-9476-BDDE899850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63169" y="4350709"/>
            <a:ext cx="3107308" cy="3300621"/>
          </a:xfrm>
        </p:spPr>
        <p:txBody>
          <a:bodyPr/>
          <a:lstStyle/>
          <a:p>
            <a:r>
              <a:rPr lang="en-US" b="1" u="sng" dirty="0"/>
              <a:t>Yennayer 2974 </a:t>
            </a:r>
          </a:p>
          <a:p>
            <a:r>
              <a:rPr lang="fr-CA" sz="1200" dirty="0"/>
              <a:t>Quand: le 13 janvier </a:t>
            </a:r>
          </a:p>
          <a:p>
            <a:r>
              <a:rPr lang="fr-CA" sz="1200" dirty="0"/>
              <a:t>Où: Pavillon Excentricité, Collège la Cité, </a:t>
            </a:r>
          </a:p>
          <a:p>
            <a:r>
              <a:rPr lang="fr-CA" sz="1200" dirty="0"/>
              <a:t>Adresse: 801 Promenade de l’aviation, Ottawa, Ontario</a:t>
            </a:r>
          </a:p>
          <a:p>
            <a:r>
              <a:rPr lang="fr-CA" sz="1200" dirty="0"/>
              <a:t>Résumé</a:t>
            </a:r>
            <a:r>
              <a:rPr lang="fr-CA" sz="1050" dirty="0">
                <a:latin typeface="Söhne"/>
              </a:rPr>
              <a:t>: </a:t>
            </a:r>
            <a:r>
              <a:rPr lang="fr-CA" sz="1050" dirty="0">
                <a:latin typeface="Söhne"/>
                <a:cs typeface="Calibri" panose="020F0502020204030204" pitchFamily="34" charset="0"/>
              </a:rPr>
              <a:t>Yennayer est le nouvel an Amazigh. L’ACAOH le célèbre chaque année en fast. Il est un rdv </a:t>
            </a:r>
            <a:r>
              <a:rPr lang="fr-CA" sz="1050" dirty="0">
                <a:effectLst/>
                <a:latin typeface="Söhne"/>
                <a:ea typeface="Calibri" panose="020F0502020204030204" pitchFamily="34" charset="0"/>
                <a:cs typeface="Calibri" panose="020F0502020204030204" pitchFamily="34" charset="0"/>
              </a:rPr>
              <a:t>important et significatif qui rassemble tous les convives autour d'un repas festif et d'une soirée animée mettant en lumière la culture autochtone d'Afrique du Nord à travers la musique, la danse, la gastronomie et l'histoire de ce peuple.</a:t>
            </a:r>
            <a:endParaRPr lang="en-CA" sz="1050" dirty="0">
              <a:effectLst/>
              <a:latin typeface="Söhn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A" sz="1050" dirty="0">
                <a:latin typeface="Söhne"/>
              </a:rPr>
              <a:t>Restez branchés pour plus de détails et pour les réservations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7" name="Title 85">
            <a:extLst>
              <a:ext uri="{FF2B5EF4-FFF2-40B4-BE49-F238E27FC236}">
                <a16:creationId xmlns:a16="http://schemas.microsoft.com/office/drawing/2014/main" id="{07C6BF5F-91A4-23F9-528A-0A3957828609}"/>
              </a:ext>
            </a:extLst>
          </p:cNvPr>
          <p:cNvSpPr txBox="1">
            <a:spLocks/>
          </p:cNvSpPr>
          <p:nvPr/>
        </p:nvSpPr>
        <p:spPr>
          <a:xfrm>
            <a:off x="6993927" y="3563561"/>
            <a:ext cx="2976550" cy="563271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CA" sz="1800" dirty="0"/>
              <a:t>Notre prochain Évènement</a:t>
            </a:r>
            <a:br>
              <a:rPr lang="en-CA" sz="2000" dirty="0"/>
            </a:br>
            <a:endParaRPr lang="en-CA" sz="2000" dirty="0"/>
          </a:p>
        </p:txBody>
      </p:sp>
      <p:pic>
        <p:nvPicPr>
          <p:cNvPr id="13" name="Picture Placeholder 12" descr="A person saluting with her hands&#10;&#10;Description automatically generated">
            <a:extLst>
              <a:ext uri="{FF2B5EF4-FFF2-40B4-BE49-F238E27FC236}">
                <a16:creationId xmlns:a16="http://schemas.microsoft.com/office/drawing/2014/main" id="{B5E3E3FC-768B-5765-CB75-8530858EFF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16484" b="164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2125650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Custom 5">
      <a:dk1>
        <a:srgbClr val="000000"/>
      </a:dk1>
      <a:lt1>
        <a:sysClr val="window" lastClr="FFFFFF"/>
      </a:lt1>
      <a:dk2>
        <a:srgbClr val="17406D"/>
      </a:dk2>
      <a:lt2>
        <a:srgbClr val="DBEFF9"/>
      </a:lt2>
      <a:accent1>
        <a:srgbClr val="82B1E4"/>
      </a:accent1>
      <a:accent2>
        <a:srgbClr val="17406D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7406D"/>
      </a:hlink>
      <a:folHlink>
        <a:srgbClr val="82B1E4"/>
      </a:folHlink>
    </a:clrScheme>
    <a:fontScheme name="Custom 6">
      <a:majorFont>
        <a:latin typeface="Century Gothic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34074874_win32_fixed.potx" id="{DAA13DBD-D743-4511-9495-C93B03B2D86B}" vid="{58DD7D1C-2ECA-4A72-AB5B-E38DEE6F3B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 brochure</Template>
  <TotalTime>289</TotalTime>
  <Words>456</Words>
  <Application>Microsoft Office PowerPoint</Application>
  <PresentationFormat>Custom</PresentationFormat>
  <Paragraphs>42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Century Gothic</vt:lpstr>
      <vt:lpstr>Gill Sans MT</vt:lpstr>
      <vt:lpstr>Söhne</vt:lpstr>
      <vt:lpstr>2_Custom Design</vt:lpstr>
      <vt:lpstr>ACAOH Numéro de Corporations Canada : 4046552 </vt:lpstr>
      <vt:lpstr>Notre vision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ACAOH Numéro de Corporations Canada : 4046552 </dc:title>
  <dc:creator>Sennad, Saliha</dc:creator>
  <cp:lastModifiedBy>Sennad, Saliha</cp:lastModifiedBy>
  <cp:revision>13</cp:revision>
  <dcterms:created xsi:type="dcterms:W3CDTF">2023-11-11T15:32:23Z</dcterms:created>
  <dcterms:modified xsi:type="dcterms:W3CDTF">2023-11-11T20:24:37Z</dcterms:modified>
</cp:coreProperties>
</file>